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355" r:id="rId5"/>
    <p:sldId id="347" r:id="rId6"/>
    <p:sldId id="349" r:id="rId7"/>
    <p:sldId id="356" r:id="rId8"/>
    <p:sldId id="354" r:id="rId9"/>
    <p:sldId id="348" r:id="rId10"/>
    <p:sldId id="364" r:id="rId11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7C0D4"/>
    <a:srgbClr val="4A9CCB"/>
    <a:srgbClr val="41CBC6"/>
    <a:srgbClr val="E6E6E6"/>
    <a:srgbClr val="4B73A8"/>
    <a:srgbClr val="5A538C"/>
    <a:srgbClr val="345692"/>
    <a:srgbClr val="FFFFF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18" y="-96"/>
      </p:cViewPr>
      <p:guideLst>
        <p:guide orient="horz" pos="20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4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pitchFamily="34" charset="-122"/>
              </a:defRPr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pitchFamily="34" charset="-122"/>
              </a:defRPr>
            </a:lvl1pPr>
          </a:lstStyle>
          <a:p>
            <a:fld id="{370AF924-5BD8-4F42-BEFE-3FD1A705B1CA}" type="datetimeFigureOut">
              <a:rPr lang="en-US" smtClean="0"/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pitchFamily="34" charset="-122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pitchFamily="34" charset="-122"/>
              </a:defRPr>
            </a:lvl1pPr>
          </a:lstStyle>
          <a:p>
            <a:fld id="{B7B111DE-C169-40AE-8D28-0CD40262C74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111DE-C169-40AE-8D28-0CD40262C74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111DE-C169-40AE-8D28-0CD40262C74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111DE-C169-40AE-8D28-0CD40262C74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111DE-C169-40AE-8D28-0CD40262C74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111DE-C169-40AE-8D28-0CD40262C74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111DE-C169-40AE-8D28-0CD40262C74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111DE-C169-40AE-8D28-0CD40262C74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263389" cy="6858000"/>
          </a:xfrm>
          <a:prstGeom prst="rect">
            <a:avLst/>
          </a:prstGeom>
        </p:spPr>
      </p:pic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960997" y="6127643"/>
            <a:ext cx="10341392" cy="533400"/>
          </a:xfrm>
        </p:spPr>
        <p:txBody>
          <a:bodyPr/>
          <a:lstStyle/>
          <a:p>
            <a:pPr>
              <a:defRPr/>
            </a:pPr>
            <a:r>
              <a:rPr lang="zh-CN" altLang="en-US" dirty="0">
                <a:latin typeface="Arial" panose="020B0604020202020204" pitchFamily="34" charset="0"/>
              </a:rPr>
              <a:t>Add: </a:t>
            </a:r>
            <a:r>
              <a:rPr lang="en-US" dirty="0"/>
              <a:t>3rd Floor, West zone No.1 Building No.7 Yard ,</a:t>
            </a:r>
            <a:r>
              <a:rPr lang="en-US" dirty="0" err="1"/>
              <a:t>Fengxian</a:t>
            </a:r>
            <a:r>
              <a:rPr lang="en-US" dirty="0"/>
              <a:t> middle Road, </a:t>
            </a:r>
            <a:r>
              <a:rPr lang="en-US" dirty="0" err="1"/>
              <a:t>Haidian</a:t>
            </a:r>
            <a:r>
              <a:rPr lang="en-US" dirty="0"/>
              <a:t> District 100094 Beijing People's Republic of China</a:t>
            </a:r>
            <a:endParaRPr lang="en-US" dirty="0"/>
          </a:p>
          <a:p>
            <a:pPr>
              <a:defRPr/>
            </a:pPr>
            <a:r>
              <a:rPr lang="zh-CN" altLang="en-US" dirty="0">
                <a:latin typeface="Arial" panose="020B0604020202020204" pitchFamily="34" charset="0"/>
              </a:rPr>
              <a:t> ☏ Tel: (86 10) 5165 8220   ☞ Fax: (86 10) 8278 1761      www.r-rui.com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3"/>
          <p:cNvSpPr>
            <a:spLocks noGrp="1"/>
          </p:cNvSpPr>
          <p:nvPr>
            <p:ph type="ftr" sz="quarter" idx="3"/>
          </p:nvPr>
        </p:nvSpPr>
        <p:spPr>
          <a:xfrm>
            <a:off x="360948" y="6276105"/>
            <a:ext cx="11470104" cy="410712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zh-CN" altLang="en-US" dirty="0">
                <a:latin typeface="Arial" panose="020B0604020202020204" pitchFamily="34" charset="0"/>
              </a:rPr>
              <a:t>Add: </a:t>
            </a:r>
            <a:r>
              <a:rPr lang="en-US" dirty="0"/>
              <a:t>3rd Floor, West zone No.1 Building No.7 Yard ,</a:t>
            </a:r>
            <a:r>
              <a:rPr lang="en-US" dirty="0" err="1"/>
              <a:t>Fengxian</a:t>
            </a:r>
            <a:r>
              <a:rPr lang="en-US" dirty="0"/>
              <a:t> middle Road, </a:t>
            </a:r>
            <a:r>
              <a:rPr lang="en-US" dirty="0" err="1"/>
              <a:t>Haidian</a:t>
            </a:r>
            <a:r>
              <a:rPr lang="en-US" dirty="0"/>
              <a:t> District 100094 Beijing People's Republic of China</a:t>
            </a:r>
            <a:endParaRPr lang="en-US" dirty="0"/>
          </a:p>
          <a:p>
            <a:pPr>
              <a:defRPr/>
            </a:pPr>
            <a:r>
              <a:rPr lang="zh-CN" altLang="en-US" dirty="0">
                <a:latin typeface="Arial" panose="020B0604020202020204" pitchFamily="34" charset="0"/>
              </a:rPr>
              <a:t> ☏ Tel: (86 10) 5165 8220   ☞ Fax: (86 10) 8278 1761      www.r-rui.com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.pn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0" Type="http://schemas.openxmlformats.org/officeDocument/2006/relationships/notesSlide" Target="../notesSlides/notesSlide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jpeg"/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5.pn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4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1.jpeg"/><Relationship Id="rId2" Type="http://schemas.openxmlformats.org/officeDocument/2006/relationships/image" Target="../media/image2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alphaModFix amt="3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5710991" y="2892336"/>
            <a:ext cx="3208421" cy="2559226"/>
          </a:xfrm>
          <a:custGeom>
            <a:avLst/>
            <a:gdLst>
              <a:gd name="connsiteX0" fmla="*/ 0 w 3171687"/>
              <a:gd name="connsiteY0" fmla="*/ 0 h 2069635"/>
              <a:gd name="connsiteX1" fmla="*/ 3171687 w 3171687"/>
              <a:gd name="connsiteY1" fmla="*/ 0 h 2069635"/>
              <a:gd name="connsiteX2" fmla="*/ 3171687 w 3171687"/>
              <a:gd name="connsiteY2" fmla="*/ 2069635 h 2069635"/>
              <a:gd name="connsiteX3" fmla="*/ 0 w 3171687"/>
              <a:gd name="connsiteY3" fmla="*/ 2069635 h 2069635"/>
              <a:gd name="connsiteX4" fmla="*/ 0 w 3171687"/>
              <a:gd name="connsiteY4" fmla="*/ 1810069 h 2069635"/>
              <a:gd name="connsiteX5" fmla="*/ 979903 w 3171687"/>
              <a:gd name="connsiteY5" fmla="*/ 1810069 h 2069635"/>
              <a:gd name="connsiteX6" fmla="*/ 979903 w 3171687"/>
              <a:gd name="connsiteY6" fmla="*/ 259565 h 2069635"/>
              <a:gd name="connsiteX7" fmla="*/ 0 w 3171687"/>
              <a:gd name="connsiteY7" fmla="*/ 259565 h 2069635"/>
              <a:gd name="connsiteX8" fmla="*/ 0 w 3171687"/>
              <a:gd name="connsiteY8" fmla="*/ 0 h 2069635"/>
              <a:gd name="connsiteX0-1" fmla="*/ 0 w 3171687"/>
              <a:gd name="connsiteY0-2" fmla="*/ 0 h 2069635"/>
              <a:gd name="connsiteX1-3" fmla="*/ 3171687 w 3171687"/>
              <a:gd name="connsiteY1-4" fmla="*/ 0 h 2069635"/>
              <a:gd name="connsiteX2-5" fmla="*/ 3171687 w 3171687"/>
              <a:gd name="connsiteY2-6" fmla="*/ 2069635 h 2069635"/>
              <a:gd name="connsiteX3-7" fmla="*/ 0 w 3171687"/>
              <a:gd name="connsiteY3-8" fmla="*/ 2069635 h 2069635"/>
              <a:gd name="connsiteX4-9" fmla="*/ 0 w 3171687"/>
              <a:gd name="connsiteY4-10" fmla="*/ 1810069 h 2069635"/>
              <a:gd name="connsiteX5-11" fmla="*/ 979903 w 3171687"/>
              <a:gd name="connsiteY5-12" fmla="*/ 1810069 h 2069635"/>
              <a:gd name="connsiteX6-13" fmla="*/ 979903 w 3171687"/>
              <a:gd name="connsiteY6-14" fmla="*/ 259565 h 2069635"/>
              <a:gd name="connsiteX7-15" fmla="*/ 0 w 3171687"/>
              <a:gd name="connsiteY7-16" fmla="*/ 259565 h 2069635"/>
              <a:gd name="connsiteX8-17" fmla="*/ 0 w 3171687"/>
              <a:gd name="connsiteY8-18" fmla="*/ 0 h 2069635"/>
              <a:gd name="connsiteX0-19" fmla="*/ 979903 w 3171687"/>
              <a:gd name="connsiteY0-20" fmla="*/ 1810069 h 2069635"/>
              <a:gd name="connsiteX1-21" fmla="*/ 979903 w 3171687"/>
              <a:gd name="connsiteY1-22" fmla="*/ 259565 h 2069635"/>
              <a:gd name="connsiteX2-23" fmla="*/ 0 w 3171687"/>
              <a:gd name="connsiteY2-24" fmla="*/ 259565 h 2069635"/>
              <a:gd name="connsiteX3-25" fmla="*/ 0 w 3171687"/>
              <a:gd name="connsiteY3-26" fmla="*/ 0 h 2069635"/>
              <a:gd name="connsiteX4-27" fmla="*/ 3171687 w 3171687"/>
              <a:gd name="connsiteY4-28" fmla="*/ 0 h 2069635"/>
              <a:gd name="connsiteX5-29" fmla="*/ 3171687 w 3171687"/>
              <a:gd name="connsiteY5-30" fmla="*/ 2069635 h 2069635"/>
              <a:gd name="connsiteX6-31" fmla="*/ 0 w 3171687"/>
              <a:gd name="connsiteY6-32" fmla="*/ 2069635 h 2069635"/>
              <a:gd name="connsiteX7-33" fmla="*/ 0 w 3171687"/>
              <a:gd name="connsiteY7-34" fmla="*/ 1810069 h 2069635"/>
              <a:gd name="connsiteX8-35" fmla="*/ 1071343 w 3171687"/>
              <a:gd name="connsiteY8-36" fmla="*/ 1901509 h 2069635"/>
              <a:gd name="connsiteX0-37" fmla="*/ 979903 w 3171687"/>
              <a:gd name="connsiteY0-38" fmla="*/ 1810069 h 2069635"/>
              <a:gd name="connsiteX1-39" fmla="*/ 979903 w 3171687"/>
              <a:gd name="connsiteY1-40" fmla="*/ 259565 h 2069635"/>
              <a:gd name="connsiteX2-41" fmla="*/ 0 w 3171687"/>
              <a:gd name="connsiteY2-42" fmla="*/ 259565 h 2069635"/>
              <a:gd name="connsiteX3-43" fmla="*/ 0 w 3171687"/>
              <a:gd name="connsiteY3-44" fmla="*/ 0 h 2069635"/>
              <a:gd name="connsiteX4-45" fmla="*/ 3171687 w 3171687"/>
              <a:gd name="connsiteY4-46" fmla="*/ 0 h 2069635"/>
              <a:gd name="connsiteX5-47" fmla="*/ 3171687 w 3171687"/>
              <a:gd name="connsiteY5-48" fmla="*/ 2069635 h 2069635"/>
              <a:gd name="connsiteX6-49" fmla="*/ 0 w 3171687"/>
              <a:gd name="connsiteY6-50" fmla="*/ 2069635 h 2069635"/>
              <a:gd name="connsiteX7-51" fmla="*/ 0 w 3171687"/>
              <a:gd name="connsiteY7-52" fmla="*/ 1810069 h 2069635"/>
              <a:gd name="connsiteX0-53" fmla="*/ 979903 w 3171687"/>
              <a:gd name="connsiteY0-54" fmla="*/ 259565 h 2069635"/>
              <a:gd name="connsiteX1-55" fmla="*/ 0 w 3171687"/>
              <a:gd name="connsiteY1-56" fmla="*/ 259565 h 2069635"/>
              <a:gd name="connsiteX2-57" fmla="*/ 0 w 3171687"/>
              <a:gd name="connsiteY2-58" fmla="*/ 0 h 2069635"/>
              <a:gd name="connsiteX3-59" fmla="*/ 3171687 w 3171687"/>
              <a:gd name="connsiteY3-60" fmla="*/ 0 h 2069635"/>
              <a:gd name="connsiteX4-61" fmla="*/ 3171687 w 3171687"/>
              <a:gd name="connsiteY4-62" fmla="*/ 2069635 h 2069635"/>
              <a:gd name="connsiteX5-63" fmla="*/ 0 w 3171687"/>
              <a:gd name="connsiteY5-64" fmla="*/ 2069635 h 2069635"/>
              <a:gd name="connsiteX6-65" fmla="*/ 0 w 3171687"/>
              <a:gd name="connsiteY6-66" fmla="*/ 1810069 h 2069635"/>
              <a:gd name="connsiteX0-67" fmla="*/ 0 w 3171687"/>
              <a:gd name="connsiteY0-68" fmla="*/ 259565 h 2069635"/>
              <a:gd name="connsiteX1-69" fmla="*/ 0 w 3171687"/>
              <a:gd name="connsiteY1-70" fmla="*/ 0 h 2069635"/>
              <a:gd name="connsiteX2-71" fmla="*/ 3171687 w 3171687"/>
              <a:gd name="connsiteY2-72" fmla="*/ 0 h 2069635"/>
              <a:gd name="connsiteX3-73" fmla="*/ 3171687 w 3171687"/>
              <a:gd name="connsiteY3-74" fmla="*/ 2069635 h 2069635"/>
              <a:gd name="connsiteX4-75" fmla="*/ 0 w 3171687"/>
              <a:gd name="connsiteY4-76" fmla="*/ 2069635 h 2069635"/>
              <a:gd name="connsiteX5-77" fmla="*/ 0 w 3171687"/>
              <a:gd name="connsiteY5-78" fmla="*/ 1810069 h 20696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17C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5"/>
          <p:cNvSpPr txBox="1"/>
          <p:nvPr/>
        </p:nvSpPr>
        <p:spPr>
          <a:xfrm>
            <a:off x="3166745" y="3429000"/>
            <a:ext cx="60775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i="1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Product  Specification</a:t>
            </a:r>
            <a:endParaRPr lang="en-US" altLang="zh-CN" sz="3000" i="1" dirty="0">
              <a:solidFill>
                <a:srgbClr val="0070C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r>
              <a:rPr lang="en-US" altLang="zh-CN" sz="3000" i="1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High Flow Nasal Cannula</a:t>
            </a:r>
            <a:endParaRPr lang="en-US" altLang="zh-CN" sz="3000" i="1" dirty="0">
              <a:solidFill>
                <a:srgbClr val="0070C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r>
              <a:rPr lang="en-US" altLang="zh-CN" sz="3000" i="1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(HFNC)</a:t>
            </a:r>
            <a:endParaRPr lang="zh-CN" altLang="en-US" sz="3000" dirty="0"/>
          </a:p>
        </p:txBody>
      </p:sp>
      <p:sp>
        <p:nvSpPr>
          <p:cNvPr id="11" name="TextBox 5"/>
          <p:cNvSpPr txBox="1"/>
          <p:nvPr/>
        </p:nvSpPr>
        <p:spPr>
          <a:xfrm>
            <a:off x="433137" y="1340382"/>
            <a:ext cx="1132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i="1" dirty="0" err="1" smtClean="0">
                <a:solidFill>
                  <a:srgbClr val="0000CC"/>
                </a:solidFill>
                <a:ea typeface="华文楷体" panose="02010600040101010101" pitchFamily="2" charset="-122"/>
              </a:rPr>
              <a:t>Dongguan</a:t>
            </a:r>
            <a:r>
              <a:rPr lang="en-US" altLang="zh-CN" sz="3200" i="1" dirty="0" smtClean="0">
                <a:solidFill>
                  <a:srgbClr val="0000CC"/>
                </a:solidFill>
                <a:ea typeface="华文楷体" panose="02010600040101010101" pitchFamily="2" charset="-122"/>
              </a:rPr>
              <a:t> </a:t>
            </a:r>
            <a:r>
              <a:rPr lang="en-US" altLang="zh-CN" sz="3200" i="1" dirty="0" err="1" smtClean="0">
                <a:solidFill>
                  <a:srgbClr val="0000CC"/>
                </a:solidFill>
                <a:ea typeface="华文楷体" panose="02010600040101010101" pitchFamily="2" charset="-122"/>
              </a:rPr>
              <a:t>Aituo</a:t>
            </a:r>
            <a:r>
              <a:rPr lang="en-US" altLang="zh-CN" sz="3200" i="1" dirty="0" smtClean="0">
                <a:solidFill>
                  <a:srgbClr val="0000CC"/>
                </a:solidFill>
                <a:ea typeface="华文楷体" panose="02010600040101010101" pitchFamily="2" charset="-122"/>
              </a:rPr>
              <a:t> Medical Equipment </a:t>
            </a:r>
            <a:r>
              <a:rPr lang="en-US" altLang="zh-CN" sz="3200" i="1" dirty="0">
                <a:solidFill>
                  <a:srgbClr val="0000CC"/>
                </a:solidFill>
                <a:ea typeface="华文楷体" panose="02010600040101010101" pitchFamily="2" charset="-122"/>
              </a:rPr>
              <a:t>Co., Ltd</a:t>
            </a:r>
            <a:r>
              <a:rPr lang="en-US" altLang="zh-CN" sz="3200" i="1" dirty="0">
                <a:solidFill>
                  <a:srgbClr val="0000CC"/>
                </a:solidFill>
                <a:ea typeface="Gungsuh" panose="02030600000101010101" pitchFamily="18" charset="-127"/>
              </a:rPr>
              <a:t>.</a:t>
            </a:r>
            <a:endParaRPr lang="zh-CN" altLang="en-US" sz="3200" i="1" dirty="0">
              <a:solidFill>
                <a:srgbClr val="0000C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Ebrima" panose="02000000000000000000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65" y="139850"/>
            <a:ext cx="1598254" cy="76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000">
        <p14:glitter pattern="hexagon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03177" y="1568744"/>
          <a:ext cx="6185193" cy="1937200"/>
        </p:xfrm>
        <a:graphic>
          <a:graphicData uri="http://schemas.openxmlformats.org/drawingml/2006/table">
            <a:tbl>
              <a:tblPr/>
              <a:tblGrid>
                <a:gridCol w="1096111"/>
                <a:gridCol w="1330991"/>
                <a:gridCol w="1407177"/>
                <a:gridCol w="1175457"/>
                <a:gridCol w="1175457"/>
              </a:tblGrid>
              <a:tr h="318450">
                <a:tc gridSpan="5"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it-IT" sz="1600" b="1" kern="100" dirty="0">
                          <a:latin typeface="+mn-lt"/>
                          <a:ea typeface="宋体" panose="02010600030101010101" pitchFamily="2" charset="-122"/>
                        </a:rPr>
                        <a:t>Nasal Cannula specification (non-sterile supply)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115159" marR="115159" marT="57580" marB="57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18450">
                <a:tc rowSpan="2"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Product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115159" marR="115159" marT="57580" marB="57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Prongs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115159" marR="115159" marT="57580" marB="57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Patient Weight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115159" marR="115159" marT="57580" marB="57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Resistance in 60L/min flow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115159" marR="115159" marT="57580" marB="57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560">
                <a:tc vMerge="1">
                  <a:tcPr/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Nostril spacing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6369" marR="86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Inner Diameter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6369" marR="86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</a:tr>
              <a:tr h="213361">
                <a:tc>
                  <a:txBody>
                    <a:bodyPr/>
                    <a:lstStyle/>
                    <a:p>
                      <a:pPr algn="l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AT001S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6369" marR="86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8.0mm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6369" marR="86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3.7mm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6369" marR="86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30-50kg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6369" marR="86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17cmH2O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6369" marR="86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1">
                <a:tc>
                  <a:txBody>
                    <a:bodyPr/>
                    <a:lstStyle/>
                    <a:p>
                      <a:pPr algn="l" eaLnBrk="0" hangingPunct="0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+mn-lt"/>
                          <a:ea typeface="宋体" panose="02010600030101010101" pitchFamily="2" charset="-122"/>
                        </a:rPr>
                        <a:t>AT001M</a:t>
                      </a:r>
                      <a:endParaRPr lang="zh-CN" sz="1600" kern="10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6369" marR="86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9.3mm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6369" marR="86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4.5mm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6369" marR="86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50-70kg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6369" marR="86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11 cmH2O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6369" marR="86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8">
                <a:tc>
                  <a:txBody>
                    <a:bodyPr/>
                    <a:lstStyle/>
                    <a:p>
                      <a:pPr algn="l" eaLnBrk="0" hangingPunct="0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+mn-lt"/>
                          <a:ea typeface="宋体" panose="02010600030101010101" pitchFamily="2" charset="-122"/>
                        </a:rPr>
                        <a:t>AT001L</a:t>
                      </a:r>
                      <a:endParaRPr lang="zh-CN" sz="1600" kern="10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6369" marR="86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12.6mm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6369" marR="86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5.1mm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6369" marR="86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atin typeface="+mn-lt"/>
                          <a:ea typeface="宋体" panose="02010600030101010101" pitchFamily="2" charset="-122"/>
                        </a:rPr>
                        <a:t>＞</a:t>
                      </a: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70kg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6369" marR="86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+mn-lt"/>
                          <a:ea typeface="宋体" panose="02010600030101010101" pitchFamily="2" charset="-122"/>
                        </a:rPr>
                        <a:t>8 cmH2O</a:t>
                      </a:r>
                      <a:endParaRPr lang="zh-CN" sz="1600" kern="1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6369" marR="86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353766" y="860539"/>
            <a:ext cx="5720444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Nasal Cannula Specification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TextBox 22"/>
          <p:cNvSpPr>
            <a:spLocks noChangeArrowheads="1"/>
          </p:cNvSpPr>
          <p:nvPr/>
        </p:nvSpPr>
        <p:spPr bwMode="auto">
          <a:xfrm>
            <a:off x="4104925" y="333074"/>
            <a:ext cx="538231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solidFill>
                  <a:srgbClr val="366092"/>
                </a:solidFill>
                <a:ea typeface="华文楷体" panose="02010600040101010101" pitchFamily="2" charset="-122"/>
              </a:rPr>
              <a:t>Dongguan</a:t>
            </a:r>
            <a:r>
              <a:rPr lang="en-US" altLang="zh-CN" dirty="0" smtClean="0">
                <a:solidFill>
                  <a:srgbClr val="366092"/>
                </a:solidFill>
                <a:ea typeface="华文楷体" panose="02010600040101010101" pitchFamily="2" charset="-122"/>
              </a:rPr>
              <a:t> </a:t>
            </a:r>
            <a:r>
              <a:rPr lang="en-US" altLang="zh-CN" dirty="0" err="1" smtClean="0">
                <a:solidFill>
                  <a:srgbClr val="366092"/>
                </a:solidFill>
                <a:ea typeface="华文楷体" panose="02010600040101010101" pitchFamily="2" charset="-122"/>
              </a:rPr>
              <a:t>Aituo</a:t>
            </a:r>
            <a:r>
              <a:rPr lang="en-US" altLang="zh-CN" dirty="0" smtClean="0">
                <a:solidFill>
                  <a:srgbClr val="366092"/>
                </a:solidFill>
                <a:ea typeface="华文楷体" panose="02010600040101010101" pitchFamily="2" charset="-122"/>
              </a:rPr>
              <a:t> Medical Equipment Co</a:t>
            </a:r>
            <a:r>
              <a:rPr lang="en-US" altLang="zh-CN" dirty="0">
                <a:solidFill>
                  <a:srgbClr val="366092"/>
                </a:solidFill>
                <a:ea typeface="华文楷体" panose="02010600040101010101" pitchFamily="2" charset="-122"/>
              </a:rPr>
              <a:t>., Ltd.</a:t>
            </a:r>
            <a:endParaRPr lang="zh-CN" altLang="en-US" dirty="0">
              <a:solidFill>
                <a:srgbClr val="366092"/>
              </a:solidFill>
              <a:ea typeface="华文楷体" panose="0201060004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16109" y="333073"/>
            <a:ext cx="574838" cy="3693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" y="3592195"/>
            <a:ext cx="5629910" cy="27031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75" y="1181100"/>
            <a:ext cx="4626610" cy="3695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104" y="4807984"/>
            <a:ext cx="479686" cy="14873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-340767" r="-10918" b="340767"/>
          <a:stretch>
            <a:fillRect/>
          </a:stretch>
        </p:blipFill>
        <p:spPr>
          <a:xfrm rot="16200000">
            <a:off x="10391775" y="5245100"/>
            <a:ext cx="1570355" cy="52959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15" y="4808220"/>
            <a:ext cx="1893570" cy="1263015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1665" y="139850"/>
            <a:ext cx="1470773" cy="70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000">
        <p14:glitter pattern="hexagon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259840" y="921385"/>
            <a:ext cx="4061460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Nasal Cannula Specification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TextBox 22"/>
          <p:cNvSpPr>
            <a:spLocks noChangeArrowheads="1"/>
          </p:cNvSpPr>
          <p:nvPr/>
        </p:nvSpPr>
        <p:spPr bwMode="auto">
          <a:xfrm>
            <a:off x="4104925" y="333074"/>
            <a:ext cx="538231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solidFill>
                  <a:srgbClr val="366092"/>
                </a:solidFill>
                <a:ea typeface="华文楷体" panose="02010600040101010101" pitchFamily="2" charset="-122"/>
              </a:rPr>
              <a:t>Dongguan</a:t>
            </a:r>
            <a:r>
              <a:rPr lang="en-US" altLang="zh-CN" dirty="0" smtClean="0">
                <a:solidFill>
                  <a:srgbClr val="366092"/>
                </a:solidFill>
                <a:ea typeface="华文楷体" panose="02010600040101010101" pitchFamily="2" charset="-122"/>
              </a:rPr>
              <a:t> </a:t>
            </a:r>
            <a:r>
              <a:rPr lang="en-US" altLang="zh-CN" dirty="0" err="1" smtClean="0">
                <a:solidFill>
                  <a:srgbClr val="366092"/>
                </a:solidFill>
                <a:ea typeface="华文楷体" panose="02010600040101010101" pitchFamily="2" charset="-122"/>
              </a:rPr>
              <a:t>Aituo</a:t>
            </a:r>
            <a:r>
              <a:rPr lang="en-US" altLang="zh-CN" dirty="0" smtClean="0">
                <a:solidFill>
                  <a:srgbClr val="366092"/>
                </a:solidFill>
                <a:ea typeface="华文楷体" panose="02010600040101010101" pitchFamily="2" charset="-122"/>
              </a:rPr>
              <a:t> Medical Equipment </a:t>
            </a:r>
            <a:r>
              <a:rPr lang="en-US" altLang="zh-CN" dirty="0" smtClean="0">
                <a:solidFill>
                  <a:srgbClr val="366092"/>
                </a:solidFill>
                <a:ea typeface="华文楷体" panose="02010600040101010101" pitchFamily="2" charset="-122"/>
              </a:rPr>
              <a:t>Co</a:t>
            </a:r>
            <a:r>
              <a:rPr lang="en-US" altLang="zh-CN" dirty="0">
                <a:solidFill>
                  <a:srgbClr val="366092"/>
                </a:solidFill>
                <a:ea typeface="华文楷体" panose="02010600040101010101" pitchFamily="2" charset="-122"/>
              </a:rPr>
              <a:t>., Ltd.</a:t>
            </a:r>
            <a:endParaRPr lang="zh-CN" altLang="en-US" dirty="0">
              <a:solidFill>
                <a:srgbClr val="366092"/>
              </a:solidFill>
              <a:ea typeface="华文楷体" panose="0201060004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216109" y="333073"/>
            <a:ext cx="574838" cy="3693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470" y="3834130"/>
            <a:ext cx="1727835" cy="16827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640" y="1341120"/>
            <a:ext cx="1939290" cy="1950085"/>
          </a:xfrm>
          <a:prstGeom prst="rect">
            <a:avLst/>
          </a:prstGeom>
        </p:spPr>
      </p:pic>
      <p:sp>
        <p:nvSpPr>
          <p:cNvPr id="22" name="TextBox 22"/>
          <p:cNvSpPr>
            <a:spLocks noChangeArrowheads="1"/>
          </p:cNvSpPr>
          <p:nvPr/>
        </p:nvSpPr>
        <p:spPr bwMode="auto">
          <a:xfrm>
            <a:off x="9611198" y="5385426"/>
            <a:ext cx="2010576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sz="1200" dirty="0"/>
          </a:p>
          <a:p>
            <a:r>
              <a:rPr lang="en-US" altLang="zh-CN" sz="1000" dirty="0"/>
              <a:t>4 boxes-carton-20pieces/box</a:t>
            </a:r>
            <a:endParaRPr lang="zh-CN" altLang="zh-CN" sz="1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" y="1399540"/>
            <a:ext cx="9146540" cy="4416425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665" y="139850"/>
            <a:ext cx="1643277" cy="78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000">
        <p14:glitter pattern="hexagon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44" y="2139250"/>
            <a:ext cx="2144646" cy="2094184"/>
          </a:xfrm>
          <a:prstGeom prst="rect">
            <a:avLst/>
          </a:prstGeom>
        </p:spPr>
      </p:pic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049071" y="798725"/>
            <a:ext cx="5720444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Features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1046943" y="4498234"/>
            <a:ext cx="31072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黑体" panose="02010609060101010101" charset="-122"/>
              </a:rPr>
              <a:t>Aituo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黑体" panose="02010609060101010101" charset="-122"/>
              </a:rPr>
              <a:t> Medical 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黑体" panose="02010609060101010101" charset="-122"/>
              </a:rPr>
              <a:t>HFNC series can be widely used in respiratory department, RICU,ICU, emergency department , neurosurgery, cardiology etc, and in targeted therapy plan for respiratory failure, mild respiratory distress, mild </a:t>
            </a:r>
            <a:r>
              <a:rPr lang="en-US" altLang="zh-CN" sz="14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黑体" panose="02010609060101010101" charset="-122"/>
              </a:rPr>
              <a:t>ventilatroy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黑体" panose="02010609060101010101" charset="-122"/>
              </a:rPr>
              <a:t> </a:t>
            </a:r>
            <a:r>
              <a:rPr lang="en-US" altLang="zh-CN" sz="14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黑体" panose="02010609060101010101" charset="-122"/>
              </a:rPr>
              <a:t>dysfunction,etc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黑体" panose="02010609060101010101" charset="-122"/>
              </a:rPr>
              <a:t>.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sym typeface="黑体" panose="02010609060101010101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5" y="2064753"/>
            <a:ext cx="2062225" cy="192063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240" y="2046717"/>
            <a:ext cx="2799984" cy="1866656"/>
          </a:xfrm>
          <a:prstGeom prst="rect">
            <a:avLst/>
          </a:prstGeom>
        </p:spPr>
      </p:pic>
      <p:sp>
        <p:nvSpPr>
          <p:cNvPr id="21" name="TextBox 22"/>
          <p:cNvSpPr>
            <a:spLocks noChangeArrowheads="1"/>
          </p:cNvSpPr>
          <p:nvPr/>
        </p:nvSpPr>
        <p:spPr bwMode="auto">
          <a:xfrm>
            <a:off x="4104925" y="333074"/>
            <a:ext cx="538231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solidFill>
                  <a:srgbClr val="366092"/>
                </a:solidFill>
                <a:ea typeface="华文楷体" panose="02010600040101010101" pitchFamily="2" charset="-122"/>
              </a:rPr>
              <a:t>Dongguan</a:t>
            </a:r>
            <a:r>
              <a:rPr lang="en-US" altLang="zh-CN" dirty="0" smtClean="0">
                <a:solidFill>
                  <a:srgbClr val="366092"/>
                </a:solidFill>
                <a:ea typeface="华文楷体" panose="02010600040101010101" pitchFamily="2" charset="-122"/>
              </a:rPr>
              <a:t> </a:t>
            </a:r>
            <a:r>
              <a:rPr lang="en-US" altLang="zh-CN" dirty="0" err="1" smtClean="0">
                <a:solidFill>
                  <a:srgbClr val="366092"/>
                </a:solidFill>
                <a:ea typeface="华文楷体" panose="02010600040101010101" pitchFamily="2" charset="-122"/>
              </a:rPr>
              <a:t>Aituo</a:t>
            </a:r>
            <a:r>
              <a:rPr lang="en-US" altLang="zh-CN" dirty="0" smtClean="0">
                <a:solidFill>
                  <a:srgbClr val="366092"/>
                </a:solidFill>
                <a:ea typeface="华文楷体" panose="02010600040101010101" pitchFamily="2" charset="-122"/>
              </a:rPr>
              <a:t> Medical Equipmen</a:t>
            </a:r>
            <a:r>
              <a:rPr lang="en-US" altLang="zh-CN" dirty="0" smtClean="0">
                <a:solidFill>
                  <a:srgbClr val="366092"/>
                </a:solidFill>
                <a:ea typeface="华文楷体" panose="02010600040101010101" pitchFamily="2" charset="-122"/>
              </a:rPr>
              <a:t>t </a:t>
            </a:r>
            <a:r>
              <a:rPr lang="en-US" altLang="zh-CN" dirty="0" err="1" smtClean="0">
                <a:solidFill>
                  <a:srgbClr val="366092"/>
                </a:solidFill>
                <a:ea typeface="华文楷体" panose="02010600040101010101" pitchFamily="2" charset="-122"/>
              </a:rPr>
              <a:t>Co.,Ltd</a:t>
            </a:r>
            <a:r>
              <a:rPr lang="en-US" altLang="zh-CN" dirty="0" smtClean="0">
                <a:solidFill>
                  <a:srgbClr val="366092"/>
                </a:solidFill>
                <a:ea typeface="华文楷体" panose="02010600040101010101" pitchFamily="2" charset="-122"/>
              </a:rPr>
              <a:t>.</a:t>
            </a:r>
            <a:endParaRPr lang="zh-CN" altLang="en-US" dirty="0">
              <a:solidFill>
                <a:srgbClr val="366092"/>
              </a:solidFill>
              <a:ea typeface="华文楷体" panose="0201060004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16109" y="333073"/>
            <a:ext cx="574838" cy="36933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91" y="1784608"/>
            <a:ext cx="2448826" cy="24488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216">
            <a:off x="6283726" y="3399318"/>
            <a:ext cx="217395" cy="131359"/>
          </a:xfrm>
          <a:prstGeom prst="rect">
            <a:avLst/>
          </a:prstGeom>
        </p:spPr>
      </p:pic>
      <p:sp>
        <p:nvSpPr>
          <p:cNvPr id="17" name="文本框 37"/>
          <p:cNvSpPr txBox="1"/>
          <p:nvPr/>
        </p:nvSpPr>
        <p:spPr>
          <a:xfrm>
            <a:off x="5255235" y="4282769"/>
            <a:ext cx="5871246" cy="30543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HFN</a:t>
            </a:r>
            <a:endParaRPr lang="zh-CN" altLang="zh-CN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文本框 37"/>
          <p:cNvSpPr txBox="1"/>
          <p:nvPr/>
        </p:nvSpPr>
        <p:spPr>
          <a:xfrm>
            <a:off x="1049071" y="1242571"/>
            <a:ext cx="10741876" cy="584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HFNC plays an important role in the air transmission of nasal high flow therapy, which deliver hearted, humidified air and oxygen mixtures at flow rates up to 60L/min to the patient through the non-sealed nasal cannula.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Arial Unicode MS" panose="020B0604020202020204" pitchFamily="34" charset="-122"/>
              <a:cs typeface="Arial Unicode MS" panose="020B0604020202020204" pitchFamily="34" charset="-122"/>
              <a:sym typeface="黑体" panose="02010609060101010101" charset="-122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665" y="139850"/>
            <a:ext cx="1470773" cy="70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000">
        <p14:glitter pattern="hexagon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2"/>
          <p:cNvSpPr>
            <a:spLocks noChangeArrowheads="1"/>
          </p:cNvSpPr>
          <p:nvPr/>
        </p:nvSpPr>
        <p:spPr bwMode="auto">
          <a:xfrm>
            <a:off x="4104925" y="333074"/>
            <a:ext cx="538231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solidFill>
                  <a:srgbClr val="366092"/>
                </a:solidFill>
                <a:ea typeface="华文楷体" panose="02010600040101010101" pitchFamily="2" charset="-122"/>
              </a:rPr>
              <a:t>Dongguan</a:t>
            </a:r>
            <a:r>
              <a:rPr lang="en-US" altLang="zh-CN" dirty="0" smtClean="0">
                <a:solidFill>
                  <a:srgbClr val="366092"/>
                </a:solidFill>
                <a:ea typeface="华文楷体" panose="02010600040101010101" pitchFamily="2" charset="-122"/>
              </a:rPr>
              <a:t> </a:t>
            </a:r>
            <a:r>
              <a:rPr lang="en-US" altLang="zh-CN" dirty="0" err="1" smtClean="0">
                <a:solidFill>
                  <a:srgbClr val="366092"/>
                </a:solidFill>
                <a:ea typeface="华文楷体" panose="02010600040101010101" pitchFamily="2" charset="-122"/>
              </a:rPr>
              <a:t>Aituo</a:t>
            </a:r>
            <a:r>
              <a:rPr lang="en-US" altLang="zh-CN" dirty="0" smtClean="0">
                <a:solidFill>
                  <a:srgbClr val="366092"/>
                </a:solidFill>
                <a:ea typeface="华文楷体" panose="02010600040101010101" pitchFamily="2" charset="-122"/>
              </a:rPr>
              <a:t> Medical Equipment </a:t>
            </a:r>
            <a:r>
              <a:rPr lang="en-US" altLang="zh-CN" dirty="0" err="1" smtClean="0">
                <a:solidFill>
                  <a:srgbClr val="366092"/>
                </a:solidFill>
                <a:ea typeface="华文楷体" panose="02010600040101010101" pitchFamily="2" charset="-122"/>
              </a:rPr>
              <a:t>Co.,Ltd</a:t>
            </a:r>
            <a:r>
              <a:rPr lang="en-US" altLang="zh-CN" dirty="0" smtClean="0">
                <a:solidFill>
                  <a:srgbClr val="366092"/>
                </a:solidFill>
                <a:ea typeface="华文楷体" panose="02010600040101010101" pitchFamily="2" charset="-122"/>
              </a:rPr>
              <a:t>.</a:t>
            </a:r>
            <a:endParaRPr lang="zh-CN" altLang="en-US" dirty="0">
              <a:solidFill>
                <a:srgbClr val="366092"/>
              </a:solidFill>
              <a:ea typeface="华文楷体" panose="0201060004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216109" y="333073"/>
            <a:ext cx="574838" cy="36933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166495" y="768985"/>
            <a:ext cx="48304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Tracheostomy Direct Connection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圆角矩形 2"/>
          <p:cNvSpPr/>
          <p:nvPr/>
        </p:nvSpPr>
        <p:spPr>
          <a:xfrm>
            <a:off x="7581360" y="898912"/>
            <a:ext cx="1831340" cy="55753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ATQ001</a:t>
            </a:r>
            <a:endParaRPr lang="en-US" altLang="zh-CN" sz="2400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319" y="1913642"/>
            <a:ext cx="3940035" cy="3940035"/>
          </a:xfrm>
          <a:prstGeom prst="rect">
            <a:avLst/>
          </a:prstGeom>
        </p:spPr>
      </p:pic>
      <p:sp>
        <p:nvSpPr>
          <p:cNvPr id="31" name="圆角矩形 8"/>
          <p:cNvSpPr/>
          <p:nvPr/>
        </p:nvSpPr>
        <p:spPr>
          <a:xfrm>
            <a:off x="1516380" y="1933575"/>
            <a:ext cx="2407920" cy="10839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16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cover:</a:t>
            </a:r>
            <a:br>
              <a:rPr lang="en-US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11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Mushroom head type anti-phlegm cover, effectively prevent phlegm splashing and pollution. Easy to plug and unplug, open sputum suction operation, easy to clean.</a:t>
            </a:r>
            <a:endParaRPr lang="zh-CN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圆角矩形 9"/>
          <p:cNvSpPr/>
          <p:nvPr/>
        </p:nvSpPr>
        <p:spPr>
          <a:xfrm>
            <a:off x="1517015" y="4538980"/>
            <a:ext cx="2279650" cy="9671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  <a:r>
              <a:rPr lang="zh-CN" altLang="en-US" sz="1600" kern="1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：</a:t>
            </a:r>
            <a:endParaRPr lang="zh-CN" altLang="en-US" sz="16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algn="l"/>
            <a:r>
              <a:rPr lang="en-US" altLang="zh-CN" sz="11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tube  is made of special materials to reduce condensation.</a:t>
            </a:r>
            <a:endParaRPr lang="en-US" altLang="zh-CN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圆角矩形 10"/>
          <p:cNvSpPr/>
          <p:nvPr/>
        </p:nvSpPr>
        <p:spPr>
          <a:xfrm>
            <a:off x="8203565" y="1932940"/>
            <a:ext cx="2456180" cy="8896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altLang="zh-CN" dirty="0"/>
          </a:p>
          <a:p>
            <a:pPr algn="l"/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Adapter</a:t>
            </a:r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altLang="zh-CN" sz="11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Effectively increase the positive end-expiratory pressure and ensure that the positive airway pressure is open</a:t>
            </a:r>
            <a:r>
              <a:rPr lang="zh-CN" altLang="en-US" sz="11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endParaRPr lang="en-US" altLang="zh-CN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zh-CN" dirty="0"/>
          </a:p>
          <a:p>
            <a:pPr algn="l"/>
            <a:endParaRPr lang="en-US" altLang="zh-CN" dirty="0"/>
          </a:p>
        </p:txBody>
      </p:sp>
      <p:sp>
        <p:nvSpPr>
          <p:cNvPr id="34" name="圆角矩形 12"/>
          <p:cNvSpPr/>
          <p:nvPr/>
        </p:nvSpPr>
        <p:spPr>
          <a:xfrm>
            <a:off x="8203565" y="4828540"/>
            <a:ext cx="2456180" cy="8896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altLang="zh-CN" dirty="0"/>
          </a:p>
          <a:p>
            <a:pPr lvl="0" algn="just">
              <a:spcAft>
                <a:spcPts val="0"/>
              </a:spcAft>
            </a:pP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Connector</a:t>
            </a:r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11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variety of interfaces can be selected, connecting almost all Tube joints.</a:t>
            </a:r>
            <a:endParaRPr lang="en-US" altLang="zh-CN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zh-CN" dirty="0"/>
          </a:p>
        </p:txBody>
      </p:sp>
      <p:cxnSp>
        <p:nvCxnSpPr>
          <p:cNvPr id="36" name="直接箭头连接符 35"/>
          <p:cNvCxnSpPr>
            <a:stCxn id="33" idx="1"/>
          </p:cNvCxnSpPr>
          <p:nvPr/>
        </p:nvCxnSpPr>
        <p:spPr>
          <a:xfrm flipH="1" flipV="1">
            <a:off x="5939155" y="2374924"/>
            <a:ext cx="226441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32" idx="3"/>
          </p:cNvCxnSpPr>
          <p:nvPr/>
        </p:nvCxnSpPr>
        <p:spPr>
          <a:xfrm>
            <a:off x="3796665" y="5022850"/>
            <a:ext cx="618490" cy="5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34" idx="1"/>
          </p:cNvCxnSpPr>
          <p:nvPr/>
        </p:nvCxnSpPr>
        <p:spPr>
          <a:xfrm flipH="1">
            <a:off x="6524625" y="5273358"/>
            <a:ext cx="16789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圆角矩形 15"/>
          <p:cNvSpPr/>
          <p:nvPr/>
        </p:nvSpPr>
        <p:spPr>
          <a:xfrm>
            <a:off x="1516380" y="3227070"/>
            <a:ext cx="2249805" cy="8782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16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Vent grid patent:</a:t>
            </a:r>
            <a:br>
              <a:rPr lang="en-US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11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Adjustable airway pressure and humidification effect</a:t>
            </a:r>
            <a:endParaRPr lang="zh-CN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圆角矩形 17"/>
          <p:cNvSpPr/>
          <p:nvPr/>
        </p:nvSpPr>
        <p:spPr>
          <a:xfrm>
            <a:off x="8222615" y="3296920"/>
            <a:ext cx="2437130" cy="1097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16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Lanyard:</a:t>
            </a:r>
            <a:br>
              <a:rPr lang="en-US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11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Minimize the load and movement of the tracheal tube. Fix the tracheal tube correctly to avoid accidental </a:t>
            </a:r>
            <a:r>
              <a:rPr lang="en-US" altLang="zh-CN" sz="11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extubation</a:t>
            </a:r>
            <a:r>
              <a:rPr lang="en-US" altLang="zh-CN" sz="11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 damage to the airway.</a:t>
            </a:r>
            <a:endParaRPr lang="zh-CN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直接箭头连接符 41"/>
          <p:cNvCxnSpPr>
            <a:stCxn id="41" idx="1"/>
          </p:cNvCxnSpPr>
          <p:nvPr/>
        </p:nvCxnSpPr>
        <p:spPr>
          <a:xfrm flipH="1" flipV="1">
            <a:off x="7503796" y="3754121"/>
            <a:ext cx="718820" cy="9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箭头连接符 1"/>
          <p:cNvCxnSpPr/>
          <p:nvPr/>
        </p:nvCxnSpPr>
        <p:spPr>
          <a:xfrm>
            <a:off x="3924300" y="2407285"/>
            <a:ext cx="1116330" cy="3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肘形连接符 3"/>
          <p:cNvCxnSpPr>
            <a:stCxn id="39" idx="3"/>
          </p:cNvCxnSpPr>
          <p:nvPr/>
        </p:nvCxnSpPr>
        <p:spPr>
          <a:xfrm flipV="1">
            <a:off x="3766185" y="2440940"/>
            <a:ext cx="1667510" cy="1225550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664" y="139849"/>
            <a:ext cx="1460016" cy="67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000">
        <p14:glitter pattern="hexagon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83" y="3414875"/>
            <a:ext cx="3078062" cy="20520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789" y="1842362"/>
            <a:ext cx="2843995" cy="1895997"/>
          </a:xfrm>
          <a:prstGeom prst="rect">
            <a:avLst/>
          </a:prstGeom>
        </p:spPr>
      </p:pic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097915" y="920115"/>
            <a:ext cx="4627880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Water Chamber  /  Heated Tube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399" y="1875867"/>
            <a:ext cx="2721288" cy="18141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552" y="4094778"/>
            <a:ext cx="1441122" cy="659866"/>
          </a:xfrm>
          <a:prstGeom prst="rect">
            <a:avLst/>
          </a:prstGeom>
        </p:spPr>
      </p:pic>
      <p:sp>
        <p:nvSpPr>
          <p:cNvPr id="17" name="TextBox 22"/>
          <p:cNvSpPr>
            <a:spLocks noChangeArrowheads="1"/>
          </p:cNvSpPr>
          <p:nvPr/>
        </p:nvSpPr>
        <p:spPr bwMode="auto">
          <a:xfrm>
            <a:off x="4104925" y="333074"/>
            <a:ext cx="538231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solidFill>
                  <a:srgbClr val="366092"/>
                </a:solidFill>
                <a:ea typeface="华文楷体" panose="02010600040101010101" pitchFamily="2" charset="-122"/>
              </a:rPr>
              <a:t>Dongguan</a:t>
            </a:r>
            <a:r>
              <a:rPr lang="en-US" altLang="zh-CN" dirty="0" smtClean="0">
                <a:solidFill>
                  <a:srgbClr val="366092"/>
                </a:solidFill>
                <a:ea typeface="华文楷体" panose="02010600040101010101" pitchFamily="2" charset="-122"/>
              </a:rPr>
              <a:t> </a:t>
            </a:r>
            <a:r>
              <a:rPr lang="en-US" altLang="zh-CN" dirty="0" err="1" smtClean="0">
                <a:solidFill>
                  <a:srgbClr val="366092"/>
                </a:solidFill>
                <a:ea typeface="华文楷体" panose="02010600040101010101" pitchFamily="2" charset="-122"/>
              </a:rPr>
              <a:t>Aituo</a:t>
            </a:r>
            <a:r>
              <a:rPr lang="en-US" altLang="zh-CN" dirty="0" smtClean="0">
                <a:solidFill>
                  <a:srgbClr val="366092"/>
                </a:solidFill>
                <a:ea typeface="华文楷体" panose="02010600040101010101" pitchFamily="2" charset="-122"/>
              </a:rPr>
              <a:t> Medical Equipment </a:t>
            </a:r>
            <a:r>
              <a:rPr lang="en-US" altLang="zh-CN" dirty="0" err="1" smtClean="0">
                <a:solidFill>
                  <a:srgbClr val="366092"/>
                </a:solidFill>
                <a:ea typeface="华文楷体" panose="02010600040101010101" pitchFamily="2" charset="-122"/>
              </a:rPr>
              <a:t>Co.,Ltd</a:t>
            </a:r>
            <a:r>
              <a:rPr lang="en-US" altLang="zh-CN" dirty="0" smtClean="0">
                <a:solidFill>
                  <a:srgbClr val="366092"/>
                </a:solidFill>
                <a:ea typeface="华文楷体" panose="02010600040101010101" pitchFamily="2" charset="-122"/>
              </a:rPr>
              <a:t>.</a:t>
            </a:r>
            <a:endParaRPr lang="zh-CN" altLang="en-US" dirty="0">
              <a:solidFill>
                <a:srgbClr val="366092"/>
              </a:solidFill>
              <a:ea typeface="华文楷体" panose="0201060004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16109" y="333073"/>
            <a:ext cx="574838" cy="3693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8" y="2130982"/>
            <a:ext cx="6126928" cy="37534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52" y="5053426"/>
            <a:ext cx="4980562" cy="859487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1665" y="139849"/>
            <a:ext cx="1440680" cy="68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000">
        <p14:glitter pattern="hexagon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230046" y="831996"/>
            <a:ext cx="5720444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Arial" panose="020B0604020202020204" pitchFamily="34" charset="0"/>
                <a:sym typeface="Impact" panose="020B0806030902050204" pitchFamily="34" charset="0"/>
              </a:rPr>
              <a:t>Product Specification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Box 22"/>
          <p:cNvSpPr>
            <a:spLocks noChangeArrowheads="1"/>
          </p:cNvSpPr>
          <p:nvPr/>
        </p:nvSpPr>
        <p:spPr bwMode="auto">
          <a:xfrm>
            <a:off x="4104925" y="333074"/>
            <a:ext cx="538231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solidFill>
                  <a:srgbClr val="366092"/>
                </a:solidFill>
                <a:ea typeface="华文楷体" panose="02010600040101010101" pitchFamily="2" charset="-122"/>
              </a:rPr>
              <a:t>Dongguan</a:t>
            </a:r>
            <a:r>
              <a:rPr lang="en-US" altLang="zh-CN" dirty="0" smtClean="0">
                <a:solidFill>
                  <a:srgbClr val="366092"/>
                </a:solidFill>
                <a:ea typeface="华文楷体" panose="02010600040101010101" pitchFamily="2" charset="-122"/>
              </a:rPr>
              <a:t> </a:t>
            </a:r>
            <a:r>
              <a:rPr lang="en-US" altLang="zh-CN" dirty="0" err="1" smtClean="0">
                <a:solidFill>
                  <a:srgbClr val="366092"/>
                </a:solidFill>
                <a:ea typeface="华文楷体" panose="02010600040101010101" pitchFamily="2" charset="-122"/>
              </a:rPr>
              <a:t>Aituo</a:t>
            </a:r>
            <a:r>
              <a:rPr lang="en-US" altLang="zh-CN" dirty="0" smtClean="0">
                <a:solidFill>
                  <a:srgbClr val="366092"/>
                </a:solidFill>
                <a:ea typeface="华文楷体" panose="02010600040101010101" pitchFamily="2" charset="-122"/>
              </a:rPr>
              <a:t> Medical Equipment Co</a:t>
            </a:r>
            <a:r>
              <a:rPr lang="en-US" altLang="zh-CN" dirty="0">
                <a:solidFill>
                  <a:srgbClr val="366092"/>
                </a:solidFill>
                <a:ea typeface="华文楷体" panose="02010600040101010101" pitchFamily="2" charset="-122"/>
              </a:rPr>
              <a:t>., Ltd.</a:t>
            </a:r>
            <a:endParaRPr lang="zh-CN" altLang="en-US" dirty="0">
              <a:solidFill>
                <a:srgbClr val="366092"/>
              </a:solidFill>
              <a:ea typeface="华文楷体" panose="0201060004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216109" y="333073"/>
            <a:ext cx="574838" cy="369333"/>
          </a:xfrm>
          <a:prstGeom prst="rect">
            <a:avLst/>
          </a:prstGeom>
        </p:spPr>
      </p:pic>
      <p:graphicFrame>
        <p:nvGraphicFramePr>
          <p:cNvPr id="23" name="表格 2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1010" y="1411605"/>
          <a:ext cx="11061700" cy="49517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03170"/>
                <a:gridCol w="2755265"/>
                <a:gridCol w="3477895"/>
                <a:gridCol w="2325370"/>
              </a:tblGrid>
              <a:tr h="2578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Models </a:t>
                      </a:r>
                      <a:endParaRPr lang="en-US" sz="1600" u="none" strike="noStrike" dirty="0">
                        <a:effectLst/>
                      </a:endParaRPr>
                    </a:p>
                  </a:txBody>
                  <a:tcPr marL="10449" marR="10449" marT="104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Picture </a:t>
                      </a:r>
                      <a:endParaRPr lang="en-US" sz="1600" u="none" strike="noStrike" dirty="0">
                        <a:effectLst/>
                      </a:endParaRPr>
                    </a:p>
                  </a:txBody>
                  <a:tcPr marL="10449" marR="10449" marT="104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D</a:t>
                      </a:r>
                      <a:r>
                        <a:rPr lang="en-US" altLang="zh-CN" sz="1600" u="none" strike="noStrike" dirty="0">
                          <a:effectLst/>
                        </a:rPr>
                        <a:t>escription</a:t>
                      </a:r>
                      <a:endParaRPr lang="en-US" altLang="zh-CN" sz="1600" u="none" strike="noStrike" dirty="0">
                        <a:effectLst/>
                      </a:endParaRPr>
                    </a:p>
                  </a:txBody>
                  <a:tcPr marL="10449" marR="10449" marT="104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Package &amp; Weight</a:t>
                      </a:r>
                      <a:endParaRPr lang="en-US" sz="1600" u="none" strike="noStrike" dirty="0">
                        <a:effectLst/>
                      </a:endParaRPr>
                    </a:p>
                  </a:txBody>
                  <a:tcPr marL="10449" marR="10449" marT="10449" marB="0" anchor="ctr"/>
                </a:tc>
              </a:tr>
              <a:tr h="1289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kern="1200" dirty="0"/>
                        <a:t>High Flow Nasal Cannula</a:t>
                      </a:r>
                      <a:endParaRPr lang="en-US" altLang="zh-CN" sz="1600" b="1" kern="12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rgbClr val="0000CC"/>
                          </a:solidFill>
                        </a:rPr>
                        <a:t>AT001S</a:t>
                      </a:r>
                      <a:endParaRPr lang="en-US" altLang="zh-CN" sz="1600" b="1" kern="1200" dirty="0">
                        <a:solidFill>
                          <a:srgbClr val="0000CC"/>
                        </a:solidFill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rgbClr val="0000CC"/>
                          </a:solidFill>
                        </a:rPr>
                        <a:t>AT001M</a:t>
                      </a:r>
                      <a:endParaRPr lang="en-US" altLang="zh-CN" sz="1600" b="1" kern="1200" dirty="0">
                        <a:solidFill>
                          <a:srgbClr val="0000CC"/>
                        </a:solidFill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rgbClr val="0000CC"/>
                          </a:solidFill>
                        </a:rPr>
                        <a:t>AT001L</a:t>
                      </a:r>
                      <a:endParaRPr lang="en-US" altLang="zh-CN" sz="1200" kern="1200" dirty="0"/>
                    </a:p>
                  </a:txBody>
                  <a:tcPr marL="10449" marR="10449" marT="104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500" kern="1200" dirty="0"/>
                        <a:t>　</a:t>
                      </a:r>
                      <a:endParaRPr lang="zh-CN" altLang="en-US" sz="1500" kern="1200" dirty="0"/>
                    </a:p>
                  </a:txBody>
                  <a:tcPr marL="10449" marR="10449" marT="104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200" kern="1200" dirty="0"/>
                    </a:p>
                    <a:p>
                      <a:pPr algn="l" rtl="0" fontAlgn="t"/>
                      <a:r>
                        <a:rPr lang="en-US" altLang="zh-CN" sz="1200" kern="1200" dirty="0" err="1" smtClean="0"/>
                        <a:t>Aituo</a:t>
                      </a:r>
                      <a:r>
                        <a:rPr lang="en-US" altLang="zh-CN" sz="1200" kern="1200" dirty="0" smtClean="0"/>
                        <a:t> Medical </a:t>
                      </a:r>
                      <a:r>
                        <a:rPr lang="en-US" altLang="zh-CN" sz="1200" kern="1200" dirty="0"/>
                        <a:t>HFNC is designed to comfortably fit every one, regardless of facial shapes. Movable hook and 360° rotating seal helps to adapt to patient movement.</a:t>
                      </a:r>
                      <a:endParaRPr lang="en-US" altLang="zh-CN" sz="1200" kern="1200" dirty="0"/>
                    </a:p>
                  </a:txBody>
                  <a:tcPr marL="10449" marR="10449" marT="1044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en-US" sz="1200" kern="1200" dirty="0"/>
                    </a:p>
                    <a:p>
                      <a:pPr algn="ctr" rtl="0" fontAlgn="t"/>
                      <a:r>
                        <a:rPr lang="en-US" altLang="en-US" sz="1200" kern="1200" dirty="0"/>
                        <a:t>Weight: </a:t>
                      </a:r>
                      <a:r>
                        <a:rPr lang="en-US" altLang="zh-CN" sz="1200" kern="1200" dirty="0"/>
                        <a:t>40g</a:t>
                      </a:r>
                      <a:r>
                        <a:rPr lang="en-US" altLang="en-US" sz="1200" kern="1200" dirty="0"/>
                        <a:t> </a:t>
                      </a:r>
                      <a:br>
                        <a:rPr lang="en-US" altLang="en-US" sz="1200" kern="1200" dirty="0"/>
                      </a:br>
                      <a:r>
                        <a:rPr lang="en-US" altLang="en-US" sz="1200" kern="1200" dirty="0"/>
                        <a:t>Package Size:</a:t>
                      </a:r>
                      <a:r>
                        <a:rPr lang="en-US" altLang="zh-CN" sz="1200" kern="1200" dirty="0"/>
                        <a:t>23</a:t>
                      </a:r>
                      <a:r>
                        <a:rPr lang="zh-CN" altLang="en-US" sz="1200" kern="1200" dirty="0"/>
                        <a:t>*</a:t>
                      </a:r>
                      <a:r>
                        <a:rPr lang="en-US" altLang="zh-CN" sz="1200" kern="1200" dirty="0"/>
                        <a:t>9cm</a:t>
                      </a:r>
                      <a:endParaRPr lang="en-US" altLang="en-US" sz="1200" kern="1200" dirty="0"/>
                    </a:p>
                    <a:p>
                      <a:pPr algn="ctr" rtl="0" fontAlgn="t"/>
                      <a:r>
                        <a:rPr lang="en-US" altLang="en-US" sz="1200" kern="1200" dirty="0"/>
                        <a:t>Quantity per master carton: </a:t>
                      </a:r>
                      <a:r>
                        <a:rPr lang="en-US" altLang="zh-CN" sz="1200" kern="1200" dirty="0"/>
                        <a:t>100pcs</a:t>
                      </a:r>
                      <a:r>
                        <a:rPr lang="en-US" altLang="en-US" sz="1200" kern="1200" dirty="0"/>
                        <a:t>                                  Master carton size ：</a:t>
                      </a:r>
                      <a:r>
                        <a:rPr lang="en-US" altLang="zh-CN" sz="1200" kern="1200" dirty="0"/>
                        <a:t>45</a:t>
                      </a:r>
                      <a:r>
                        <a:rPr lang="zh-CN" altLang="en-US" sz="1200" kern="1200" dirty="0"/>
                        <a:t>*</a:t>
                      </a:r>
                      <a:r>
                        <a:rPr lang="en-US" altLang="zh-CN" sz="1200" kern="1200" dirty="0"/>
                        <a:t>32</a:t>
                      </a:r>
                      <a:r>
                        <a:rPr lang="zh-CN" altLang="en-US" sz="1200" kern="1200" dirty="0"/>
                        <a:t>*</a:t>
                      </a:r>
                      <a:r>
                        <a:rPr lang="en-US" altLang="zh-CN" sz="1200" kern="1200" dirty="0"/>
                        <a:t>28cm</a:t>
                      </a:r>
                      <a:endParaRPr lang="en-US" altLang="zh-CN" sz="1200" kern="1200" dirty="0"/>
                    </a:p>
                    <a:p>
                      <a:pPr algn="ctr" rtl="0" fontAlgn="t"/>
                      <a:r>
                        <a:rPr lang="en-US" altLang="zh-CN" sz="1200" kern="1200" dirty="0"/>
                        <a:t>                         6.7KG </a:t>
                      </a:r>
                      <a:endParaRPr lang="en-US" altLang="zh-CN" sz="1200" kern="1200" dirty="0"/>
                    </a:p>
                  </a:txBody>
                  <a:tcPr marL="10449" marR="10449" marT="10449" marB="0">
                    <a:solidFill>
                      <a:schemeClr val="bg1"/>
                    </a:solidFill>
                  </a:tcPr>
                </a:tc>
              </a:tr>
              <a:tr h="161226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CN" alt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Tracheostomy</a:t>
                      </a:r>
                      <a:endParaRPr lang="zh-CN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zh-CN" alt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Direct Connection</a:t>
                      </a:r>
                      <a:endParaRPr lang="zh-CN" alt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ctr" rtl="0" fontAlgn="ctr">
                        <a:buNone/>
                      </a:pPr>
                      <a:endParaRPr lang="en-US" altLang="zh-CN" sz="14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altLang="zh-CN" sz="14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ATQ001</a:t>
                      </a:r>
                      <a:endParaRPr lang="zh-CN" altLang="en-US" sz="12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endParaRPr lang="zh-CN" altLang="en-US" sz="1200" b="1" kern="12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49" marR="10449" marT="104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500" kern="1200" dirty="0"/>
                    </a:p>
                  </a:txBody>
                  <a:tcPr marL="10449" marR="10449" marT="104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alt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t">
                        <a:buNone/>
                      </a:pP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Scope of application: </a:t>
                      </a:r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used for the gas connection of high flow humidification tube and tracheotomy casing.</a:t>
                      </a:r>
                      <a:endParaRPr lang="en-US" altLang="zh-CN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t">
                        <a:buNone/>
                      </a:pPr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main structural components of the product: </a:t>
                      </a:r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 source connector, bellows, air outlet connector, sputum suction cover.</a:t>
                      </a:r>
                      <a:endParaRPr lang="en-US" altLang="zh-CN" sz="1200" b="0" kern="1200" dirty="0"/>
                    </a:p>
                  </a:txBody>
                  <a:tcPr marL="10449" marR="10449" marT="1044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altLang="zh-CN" sz="1200" kern="1200" dirty="0"/>
                    </a:p>
                  </a:txBody>
                  <a:tcPr marL="10449" marR="10449" marT="10449" marB="0">
                    <a:solidFill>
                      <a:schemeClr val="bg1"/>
                    </a:solidFill>
                  </a:tcPr>
                </a:tc>
              </a:tr>
              <a:tr h="179197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zh-CN" sz="1200" kern="1200" dirty="0"/>
                    </a:p>
                  </a:txBody>
                  <a:tcPr marL="10449" marR="10449" marT="104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500" kern="1200" dirty="0"/>
                    </a:p>
                  </a:txBody>
                  <a:tcPr marL="10449" marR="10449" marT="104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altLang="zh-CN" sz="1200" kern="1200" dirty="0"/>
                    </a:p>
                  </a:txBody>
                  <a:tcPr marL="10449" marR="10449" marT="1044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altLang="zh-CN" sz="1200" kern="1200" dirty="0"/>
                    </a:p>
                  </a:txBody>
                  <a:tcPr marL="10449" marR="10449" marT="10449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15" y="1687195"/>
            <a:ext cx="1730375" cy="1231265"/>
          </a:xfrm>
          <a:prstGeom prst="rect">
            <a:avLst/>
          </a:prstGeom>
        </p:spPr>
      </p:pic>
      <p:sp>
        <p:nvSpPr>
          <p:cNvPr id="27" name="TextBox 22"/>
          <p:cNvSpPr>
            <a:spLocks noChangeArrowheads="1"/>
          </p:cNvSpPr>
          <p:nvPr/>
        </p:nvSpPr>
        <p:spPr bwMode="auto">
          <a:xfrm>
            <a:off x="9364980" y="4775200"/>
            <a:ext cx="215773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endParaRPr lang="en-US" altLang="zh-CN" sz="1200" dirty="0"/>
          </a:p>
          <a:p>
            <a:endParaRPr lang="zh-CN" altLang="zh-CN" sz="1200" dirty="0"/>
          </a:p>
        </p:txBody>
      </p:sp>
      <p:sp>
        <p:nvSpPr>
          <p:cNvPr id="28" name="TextBox 22"/>
          <p:cNvSpPr>
            <a:spLocks noChangeArrowheads="1"/>
          </p:cNvSpPr>
          <p:nvPr/>
        </p:nvSpPr>
        <p:spPr bwMode="auto">
          <a:xfrm>
            <a:off x="424815" y="4595495"/>
            <a:ext cx="2511425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endParaRPr lang="en-US" altLang="zh-CN" sz="1600" dirty="0"/>
          </a:p>
          <a:p>
            <a:pPr algn="ctr" rtl="0" fontAlgn="ctr"/>
            <a:r>
              <a:rPr lang="en-US" altLang="zh-CN" sz="1600" b="1" dirty="0">
                <a:sym typeface="+mn-ea"/>
              </a:rPr>
              <a:t>High Flow Nasal Cannula</a:t>
            </a:r>
            <a:endParaRPr lang="en-US" altLang="zh-CN" sz="1600" b="1" kern="1200" dirty="0"/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 smtClean="0">
                <a:solidFill>
                  <a:srgbClr val="0000CC"/>
                </a:solidFill>
                <a:sym typeface="+mn-ea"/>
              </a:rPr>
              <a:t>AT002S</a:t>
            </a:r>
            <a:endParaRPr lang="en-US" altLang="zh-CN" sz="1600" b="1" kern="1200" dirty="0">
              <a:solidFill>
                <a:srgbClr val="0000CC"/>
              </a:solidFill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 smtClean="0">
                <a:solidFill>
                  <a:srgbClr val="0000CC"/>
                </a:solidFill>
                <a:sym typeface="+mn-ea"/>
              </a:rPr>
              <a:t>AT002M</a:t>
            </a:r>
            <a:endParaRPr lang="en-US" altLang="zh-CN" sz="1600" b="1" dirty="0">
              <a:solidFill>
                <a:srgbClr val="0000CC"/>
              </a:solidFill>
              <a:sym typeface="+mn-ea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 smtClean="0">
                <a:solidFill>
                  <a:srgbClr val="0000CC"/>
                </a:solidFill>
                <a:sym typeface="+mn-ea"/>
              </a:rPr>
              <a:t>AT002L</a:t>
            </a:r>
            <a:endParaRPr lang="en-US" altLang="zh-CN" sz="1600" kern="1200" dirty="0"/>
          </a:p>
          <a:p>
            <a:endParaRPr lang="zh-CN" altLang="zh-CN" sz="1600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10" y="2978785"/>
            <a:ext cx="1558925" cy="1558925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665" y="139849"/>
            <a:ext cx="1440680" cy="68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000">
        <p14:glitter pattern="hexagon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格 2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16230" y="723265"/>
          <a:ext cx="11560175" cy="57098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03170"/>
                <a:gridCol w="2764790"/>
                <a:gridCol w="3717925"/>
                <a:gridCol w="2574290"/>
              </a:tblGrid>
              <a:tr h="284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Models </a:t>
                      </a:r>
                      <a:endParaRPr lang="en-US" sz="1800" u="none" strike="noStrike" dirty="0">
                        <a:effectLst/>
                      </a:endParaRPr>
                    </a:p>
                  </a:txBody>
                  <a:tcPr marL="10449" marR="10449" marT="104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Picture </a:t>
                      </a:r>
                      <a:endParaRPr lang="en-US" sz="1800" u="none" strike="noStrike" dirty="0">
                        <a:effectLst/>
                      </a:endParaRPr>
                    </a:p>
                  </a:txBody>
                  <a:tcPr marL="10449" marR="10449" marT="104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D</a:t>
                      </a:r>
                      <a:r>
                        <a:rPr lang="en-US" altLang="zh-CN" sz="1800" u="none" strike="noStrike" dirty="0">
                          <a:effectLst/>
                        </a:rPr>
                        <a:t>escription</a:t>
                      </a:r>
                      <a:endParaRPr lang="en-US" altLang="zh-CN" sz="1800" u="none" strike="noStrike" dirty="0">
                        <a:effectLst/>
                      </a:endParaRPr>
                    </a:p>
                  </a:txBody>
                  <a:tcPr marL="10449" marR="10449" marT="104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Package &amp; Weight</a:t>
                      </a:r>
                      <a:endParaRPr lang="en-US" sz="1800" u="none" strike="noStrike" dirty="0">
                        <a:effectLst/>
                      </a:endParaRPr>
                    </a:p>
                  </a:txBody>
                  <a:tcPr marL="10449" marR="10449" marT="10449" marB="0" anchor="ctr"/>
                </a:tc>
              </a:tr>
              <a:tr h="1577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Heated Tube</a:t>
                      </a:r>
                      <a:endParaRPr lang="en-US" altLang="zh-C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altLang="zh-CN" sz="1800" b="1" dirty="0" smtClean="0">
                          <a:solidFill>
                            <a:srgbClr val="0000CC"/>
                          </a:solidFill>
                          <a:sym typeface="+mn-ea"/>
                        </a:rPr>
                        <a:t>ATH001</a:t>
                      </a:r>
                      <a:endParaRPr lang="en-US" altLang="zh-CN" sz="1800" kern="1200" dirty="0"/>
                    </a:p>
                    <a:p>
                      <a:pPr algn="ctr" rtl="0" fontAlgn="ctr"/>
                      <a:endParaRPr lang="en-US" altLang="zh-CN" sz="18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49" marR="10449" marT="104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500" kern="1200" dirty="0"/>
                        <a:t>　</a:t>
                      </a:r>
                      <a:endParaRPr lang="zh-CN" altLang="en-US" sz="1500" kern="1200" dirty="0"/>
                    </a:p>
                  </a:txBody>
                  <a:tcPr marL="10449" marR="10449" marT="104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kern="1200" dirty="0"/>
                    </a:p>
                    <a:p>
                      <a:pPr algn="l" rtl="0" fontAlgn="t"/>
                      <a:r>
                        <a:rPr lang="en-US" altLang="zh-CN" sz="1400" b="1" kern="1200" dirty="0" err="1" smtClean="0"/>
                        <a:t>Aituo</a:t>
                      </a:r>
                      <a:r>
                        <a:rPr lang="en-US" altLang="zh-CN" sz="1400" b="1" kern="1200" dirty="0" smtClean="0"/>
                        <a:t> Medical</a:t>
                      </a:r>
                      <a:r>
                        <a:rPr lang="en-US" altLang="zh-CN" sz="1400" kern="1200" dirty="0" smtClean="0"/>
                        <a:t> </a:t>
                      </a:r>
                      <a:r>
                        <a:rPr lang="en-US" altLang="zh-CN" sz="1400" kern="1200" dirty="0"/>
                        <a:t>HFNC is designed to comfortably fit every one, regardless of facial shapes. Movable hook and 360° rotating seal helps to adapt to patient movement.</a:t>
                      </a:r>
                      <a:endParaRPr lang="en-US" altLang="zh-CN" sz="1400" kern="1200" dirty="0"/>
                    </a:p>
                  </a:txBody>
                  <a:tcPr marL="10449" marR="10449" marT="1044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en-US" sz="1200" kern="1200" dirty="0"/>
                    </a:p>
                    <a:p>
                      <a:pPr algn="ctr" rtl="0" fontAlgn="t"/>
                      <a:r>
                        <a:rPr lang="en-US" altLang="en-US" sz="1200" kern="1200" dirty="0"/>
                        <a:t>Weight: </a:t>
                      </a:r>
                      <a:r>
                        <a:rPr lang="en-US" altLang="zh-CN" sz="1200" kern="1200" dirty="0"/>
                        <a:t>110g</a:t>
                      </a:r>
                      <a:r>
                        <a:rPr lang="en-US" altLang="en-US" sz="1200" kern="1200" dirty="0"/>
                        <a:t> </a:t>
                      </a:r>
                      <a:br>
                        <a:rPr lang="en-US" altLang="en-US" sz="1200" kern="1200" dirty="0"/>
                      </a:br>
                      <a:r>
                        <a:rPr lang="en-US" altLang="en-US" sz="1200" kern="1200" dirty="0"/>
                        <a:t>Package Size:</a:t>
                      </a:r>
                      <a:r>
                        <a:rPr lang="en-US" altLang="zh-CN" sz="1200" kern="1200" dirty="0"/>
                        <a:t>25</a:t>
                      </a:r>
                      <a:r>
                        <a:rPr lang="zh-CN" altLang="en-US" sz="1200" kern="1200" dirty="0"/>
                        <a:t>*</a:t>
                      </a:r>
                      <a:r>
                        <a:rPr lang="en-US" altLang="zh-CN" sz="1200" kern="1200" dirty="0"/>
                        <a:t>28*9cm</a:t>
                      </a:r>
                      <a:endParaRPr lang="en-US" altLang="en-US" sz="1200" kern="1200" dirty="0"/>
                    </a:p>
                    <a:p>
                      <a:pPr algn="ctr" rtl="0" fontAlgn="t"/>
                      <a:r>
                        <a:rPr lang="en-US" altLang="en-US" sz="1200" kern="1200" dirty="0"/>
                        <a:t>Quantity per master carton: </a:t>
                      </a:r>
                      <a:r>
                        <a:rPr lang="en-US" altLang="zh-CN" sz="1200" kern="1200" dirty="0"/>
                        <a:t>80pcs</a:t>
                      </a:r>
                      <a:r>
                        <a:rPr lang="en-US" altLang="en-US" sz="1200" kern="1200" dirty="0"/>
                        <a:t>                                  Master carton size ：</a:t>
                      </a:r>
                      <a:r>
                        <a:rPr lang="en-US" altLang="zh-CN" sz="1200" kern="1200" dirty="0"/>
                        <a:t>45</a:t>
                      </a:r>
                      <a:r>
                        <a:rPr lang="zh-CN" altLang="en-US" sz="1200" kern="1200" dirty="0"/>
                        <a:t>*</a:t>
                      </a:r>
                      <a:r>
                        <a:rPr lang="en-US" altLang="zh-CN" sz="1200" kern="1200" dirty="0"/>
                        <a:t>32</a:t>
                      </a:r>
                      <a:r>
                        <a:rPr lang="zh-CN" altLang="en-US" sz="1200" kern="1200" dirty="0"/>
                        <a:t>*</a:t>
                      </a:r>
                      <a:r>
                        <a:rPr lang="en-US" altLang="zh-CN" sz="1200" kern="1200" dirty="0"/>
                        <a:t>28cm </a:t>
                      </a:r>
                      <a:endParaRPr lang="en-US" altLang="zh-CN" sz="1200" kern="1200" dirty="0"/>
                    </a:p>
                  </a:txBody>
                  <a:tcPr marL="10449" marR="10449" marT="10449" marB="0">
                    <a:solidFill>
                      <a:schemeClr val="bg1"/>
                    </a:solidFill>
                  </a:tcPr>
                </a:tc>
              </a:tr>
              <a:tr h="152019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Water Chamber</a:t>
                      </a:r>
                      <a:endParaRPr lang="zh-CN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ctr" rtl="0" fontAlgn="ctr">
                        <a:buNone/>
                      </a:pPr>
                      <a:endParaRPr lang="en-US" altLang="zh-CN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0000CC"/>
                          </a:solidFill>
                          <a:sym typeface="+mn-ea"/>
                        </a:rPr>
                        <a:t>ATH001D</a:t>
                      </a:r>
                      <a:endParaRPr lang="en-US" altLang="zh-CN" sz="1800" b="1" kern="1200" dirty="0">
                        <a:solidFill>
                          <a:srgbClr val="0000CC"/>
                        </a:solidFill>
                      </a:endParaRPr>
                    </a:p>
                    <a:p>
                      <a:pPr algn="ctr" rtl="0" fontAlgn="ctr">
                        <a:buNone/>
                      </a:pPr>
                      <a:endParaRPr lang="zh-CN" altLang="en-US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endParaRPr lang="zh-CN" altLang="en-US" sz="1800" b="1" kern="12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49" marR="10449" marT="104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500" kern="1200" dirty="0"/>
                    </a:p>
                  </a:txBody>
                  <a:tcPr marL="10449" marR="10449" marT="104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Scope of application: 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used for the gas connection of high flow humidification tube and tracheotomy casing.</a:t>
                      </a:r>
                      <a:endParaRPr lang="en-US" altLang="zh-CN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t"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main structural components of the product: 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 source connector, bellows, air outlet connector, sputum suction cover.</a:t>
                      </a:r>
                      <a:endParaRPr lang="en-US" altLang="zh-CN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449" marR="10449" marT="1044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ym typeface="+mn-ea"/>
                        </a:rPr>
                        <a:t>Weight:   /160g</a:t>
                      </a:r>
                      <a:endParaRPr lang="en-US" altLang="zh-CN" sz="1200" dirty="0"/>
                    </a:p>
                    <a:p>
                      <a:pPr algn="ctr"/>
                      <a:r>
                        <a:rPr lang="en-US" altLang="en-US" sz="1200" dirty="0">
                          <a:sym typeface="+mn-ea"/>
                        </a:rPr>
                        <a:t>Package Size:</a:t>
                      </a:r>
                      <a:endParaRPr lang="en-US" altLang="zh-CN" sz="1200" kern="1200" dirty="0"/>
                    </a:p>
                    <a:p>
                      <a:pPr algn="ctr"/>
                      <a:r>
                        <a:rPr lang="en-US" altLang="en-US" sz="1200" dirty="0">
                          <a:sym typeface="+mn-ea"/>
                        </a:rPr>
                        <a:t>Quantity per master carton: 18pcs</a:t>
                      </a:r>
                      <a:endParaRPr lang="en-US" altLang="zh-CN" sz="1200" kern="1200" dirty="0"/>
                    </a:p>
                    <a:p>
                      <a:pPr algn="ctr"/>
                      <a:r>
                        <a:rPr lang="en-US" altLang="en-US" sz="1200" dirty="0">
                          <a:sym typeface="+mn-ea"/>
                        </a:rPr>
                        <a:t>Master carton size ：</a:t>
                      </a:r>
                      <a:r>
                        <a:rPr lang="en-US" altLang="zh-CN" sz="1200" dirty="0">
                          <a:sym typeface="+mn-ea"/>
                        </a:rPr>
                        <a:t>45</a:t>
                      </a:r>
                      <a:r>
                        <a:rPr lang="zh-CN" altLang="en-US" sz="1200" dirty="0">
                          <a:sym typeface="+mn-ea"/>
                        </a:rPr>
                        <a:t>*</a:t>
                      </a:r>
                      <a:r>
                        <a:rPr lang="en-US" altLang="zh-CN" sz="1200" dirty="0">
                          <a:sym typeface="+mn-ea"/>
                        </a:rPr>
                        <a:t>32</a:t>
                      </a:r>
                      <a:r>
                        <a:rPr lang="zh-CN" altLang="en-US" sz="1200" dirty="0">
                          <a:sym typeface="+mn-ea"/>
                        </a:rPr>
                        <a:t>*</a:t>
                      </a:r>
                      <a:r>
                        <a:rPr lang="en-US" altLang="zh-CN" sz="1200" dirty="0">
                          <a:sym typeface="+mn-ea"/>
                        </a:rPr>
                        <a:t>28cm</a:t>
                      </a:r>
                      <a:endParaRPr lang="en-US" altLang="zh-CN" sz="1200" kern="1200" dirty="0"/>
                    </a:p>
                    <a:p>
                      <a:pPr algn="ctr" rtl="0" fontAlgn="t">
                        <a:buNone/>
                      </a:pPr>
                      <a:endParaRPr lang="en-US" altLang="zh-CN" sz="1200" kern="1200" dirty="0"/>
                    </a:p>
                  </a:txBody>
                  <a:tcPr marL="10449" marR="10449" marT="10449" marB="0">
                    <a:solidFill>
                      <a:schemeClr val="bg1"/>
                    </a:solidFill>
                  </a:tcPr>
                </a:tc>
              </a:tr>
              <a:tr h="2009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CN" sz="1800" b="0" dirty="0">
                          <a:sym typeface="+mn-ea"/>
                        </a:rPr>
                        <a:t>Double Valve Auto-Fill Humidification Chamber/ Heated flexible tubing</a:t>
                      </a:r>
                      <a:br>
                        <a:rPr lang="en-US" altLang="zh-CN" sz="1200" b="1" dirty="0">
                          <a:sym typeface="+mn-ea"/>
                        </a:rPr>
                      </a:br>
                      <a:r>
                        <a:rPr lang="en-US" altLang="zh-CN" sz="1800" b="1" dirty="0" smtClean="0">
                          <a:solidFill>
                            <a:srgbClr val="0000CC"/>
                          </a:solidFill>
                          <a:sym typeface="+mn-ea"/>
                        </a:rPr>
                        <a:t>ATH002</a:t>
                      </a:r>
                      <a:endParaRPr lang="en-US" altLang="zh-CN" sz="1800" kern="1200" dirty="0"/>
                    </a:p>
                  </a:txBody>
                  <a:tcPr marL="10449" marR="10449" marT="104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500" kern="1200" dirty="0"/>
                    </a:p>
                  </a:txBody>
                  <a:tcPr marL="10449" marR="10449" marT="104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US" altLang="zh-CN" sz="1400" b="1" dirty="0">
                          <a:sym typeface="+mn-ea"/>
                        </a:rPr>
                        <a:t>Double Valve Auto-Fill Humidification Chamber:</a:t>
                      </a:r>
                      <a:endParaRPr lang="zh-CN" altLang="zh-CN" sz="1400" dirty="0"/>
                    </a:p>
                    <a:p>
                      <a:pPr algn="l" rtl="0" fontAlgn="t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Connected to the ventilator outlet or breathing circuit</a:t>
                      </a:r>
                      <a:endParaRPr lang="zh-CN" altLang="zh-CN" sz="1400" dirty="0"/>
                    </a:p>
                    <a:p>
                      <a:pPr algn="l" rtl="0" fontAlgn="t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Universal diameter 22mm interface</a:t>
                      </a:r>
                      <a:endParaRPr lang="en-US" altLang="zh-CN" sz="1400" dirty="0"/>
                    </a:p>
                    <a:p>
                      <a:pPr algn="l" rtl="0" fontAlgn="t">
                        <a:buNone/>
                      </a:pPr>
                      <a:r>
                        <a:rPr lang="en-US" altLang="zh-CN" sz="1400" b="1" dirty="0">
                          <a:sym typeface="+mn-ea"/>
                        </a:rPr>
                        <a:t>Heated flexible tubing:</a:t>
                      </a:r>
                      <a:endParaRPr lang="zh-CN" altLang="zh-CN" sz="1400" dirty="0"/>
                    </a:p>
                    <a:p>
                      <a:pPr algn="l" rtl="0" fontAlgn="t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Smoothbore</a:t>
                      </a:r>
                      <a:endParaRPr lang="zh-CN" altLang="zh-CN" sz="1400" dirty="0"/>
                    </a:p>
                    <a:p>
                      <a:pPr algn="l" rtl="0" fontAlgn="t">
                        <a:buNone/>
                      </a:pPr>
                      <a:r>
                        <a:rPr lang="zh-CN" altLang="zh-CN" sz="1400" dirty="0">
                          <a:sym typeface="+mn-ea"/>
                        </a:rPr>
                        <a:t>φ</a:t>
                      </a:r>
                      <a:r>
                        <a:rPr lang="en-US" altLang="zh-CN" sz="1400" dirty="0">
                          <a:sym typeface="+mn-ea"/>
                        </a:rPr>
                        <a:t>15mm (inner diameter)*1.8m</a:t>
                      </a:r>
                      <a:r>
                        <a:rPr lang="zh-CN" altLang="zh-CN" sz="1400" dirty="0">
                          <a:sym typeface="+mn-ea"/>
                        </a:rPr>
                        <a:t>（</a:t>
                      </a:r>
                      <a:r>
                        <a:rPr lang="en-US" altLang="zh-CN" sz="1400" dirty="0">
                          <a:sym typeface="+mn-ea"/>
                        </a:rPr>
                        <a:t>L</a:t>
                      </a:r>
                      <a:r>
                        <a:rPr lang="zh-CN" altLang="zh-CN" sz="1400" dirty="0">
                          <a:sym typeface="+mn-ea"/>
                        </a:rPr>
                        <a:t>）</a:t>
                      </a:r>
                      <a:endParaRPr lang="zh-CN" altLang="zh-CN" sz="1400" dirty="0"/>
                    </a:p>
                    <a:p>
                      <a:pPr algn="l" rtl="0" fontAlgn="t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Dual spiral heater wires</a:t>
                      </a:r>
                      <a:endParaRPr lang="zh-CN" altLang="zh-CN" sz="1400" dirty="0"/>
                    </a:p>
                    <a:p>
                      <a:pPr algn="l" rtl="0" fontAlgn="t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Air inlet end: Fit for F&amp;P AIRVO2</a:t>
                      </a:r>
                      <a:endParaRPr lang="zh-CN" altLang="zh-CN" sz="1400" dirty="0"/>
                    </a:p>
                    <a:p>
                      <a:pPr algn="l" rtl="0" fontAlgn="t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Air outlet end: Fit for </a:t>
                      </a:r>
                      <a:r>
                        <a:rPr lang="en-US" altLang="zh-CN" sz="1400" dirty="0" err="1" smtClean="0">
                          <a:sym typeface="+mn-ea"/>
                        </a:rPr>
                        <a:t>Aituo</a:t>
                      </a:r>
                      <a:r>
                        <a:rPr lang="en-US" altLang="zh-CN" sz="1400" dirty="0" smtClean="0">
                          <a:sym typeface="+mn-ea"/>
                        </a:rPr>
                        <a:t> Medical </a:t>
                      </a:r>
                      <a:r>
                        <a:rPr lang="en-US" altLang="zh-CN" sz="1400" dirty="0">
                          <a:sym typeface="+mn-ea"/>
                        </a:rPr>
                        <a:t>HFNC</a:t>
                      </a:r>
                      <a:endParaRPr lang="zh-CN" altLang="zh-CN" sz="1200" dirty="0"/>
                    </a:p>
                    <a:p>
                      <a:pPr algn="ctr" rtl="0" fontAlgn="t">
                        <a:buNone/>
                      </a:pPr>
                      <a:endParaRPr lang="en-US" altLang="zh-CN" sz="1200" kern="1200" dirty="0"/>
                    </a:p>
                  </a:txBody>
                  <a:tcPr marL="10449" marR="10449" marT="1044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ym typeface="+mn-ea"/>
                        </a:rPr>
                        <a:t>Weight:   /270g</a:t>
                      </a:r>
                      <a:endParaRPr lang="en-US" altLang="zh-CN" sz="1200" dirty="0"/>
                    </a:p>
                    <a:p>
                      <a:pPr algn="ctr"/>
                      <a:r>
                        <a:rPr lang="en-US" altLang="en-US" sz="1200" dirty="0">
                          <a:sym typeface="+mn-ea"/>
                        </a:rPr>
                        <a:t>Package Size:</a:t>
                      </a:r>
                      <a:endParaRPr lang="en-US" altLang="zh-CN" sz="1200" kern="1200" dirty="0"/>
                    </a:p>
                    <a:p>
                      <a:pPr algn="ctr"/>
                      <a:r>
                        <a:rPr lang="en-US" altLang="en-US" sz="1200" dirty="0">
                          <a:sym typeface="+mn-ea"/>
                        </a:rPr>
                        <a:t>Quantity per master carton: 18pcs</a:t>
                      </a:r>
                      <a:endParaRPr lang="en-US" altLang="zh-CN" sz="1200" kern="1200" dirty="0"/>
                    </a:p>
                    <a:p>
                      <a:pPr algn="ctr"/>
                      <a:r>
                        <a:rPr lang="en-US" altLang="en-US" sz="1200" dirty="0">
                          <a:sym typeface="+mn-ea"/>
                        </a:rPr>
                        <a:t>Master carton size ：</a:t>
                      </a:r>
                      <a:r>
                        <a:rPr lang="en-US" altLang="zh-CN" sz="1200" dirty="0">
                          <a:sym typeface="+mn-ea"/>
                        </a:rPr>
                        <a:t>45</a:t>
                      </a:r>
                      <a:r>
                        <a:rPr lang="zh-CN" altLang="en-US" sz="1200" dirty="0">
                          <a:sym typeface="+mn-ea"/>
                        </a:rPr>
                        <a:t>*</a:t>
                      </a:r>
                      <a:r>
                        <a:rPr lang="en-US" altLang="zh-CN" sz="1200" dirty="0">
                          <a:sym typeface="+mn-ea"/>
                        </a:rPr>
                        <a:t>32</a:t>
                      </a:r>
                      <a:r>
                        <a:rPr lang="zh-CN" altLang="en-US" sz="1200" dirty="0">
                          <a:sym typeface="+mn-ea"/>
                        </a:rPr>
                        <a:t>*</a:t>
                      </a:r>
                      <a:r>
                        <a:rPr lang="en-US" altLang="zh-CN" sz="1200" dirty="0">
                          <a:sym typeface="+mn-ea"/>
                        </a:rPr>
                        <a:t>28cm</a:t>
                      </a:r>
                      <a:endParaRPr lang="en-US" altLang="zh-CN" sz="1200" kern="1200" dirty="0"/>
                    </a:p>
                  </a:txBody>
                  <a:tcPr marL="10449" marR="10449" marT="10449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86" y="4496980"/>
            <a:ext cx="2606144" cy="15106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45" y="1028700"/>
            <a:ext cx="2415540" cy="1541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90" y="2569845"/>
            <a:ext cx="2755265" cy="14655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665" y="139850"/>
            <a:ext cx="1148043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TABLE_BEAUTIFY" val="smartTable{2c2655af-eeb9-48b6-8d89-448693de3c23}"/>
</p:tagLst>
</file>

<file path=ppt/tags/tag2.xml><?xml version="1.0" encoding="utf-8"?>
<p:tagLst xmlns:p="http://schemas.openxmlformats.org/presentationml/2006/main">
  <p:tag name="KSO_WM_UNIT_TABLE_BEAUTIFY" val="smartTable{d2248ac6-b8d1-46f6-b477-5746fa422470}"/>
</p:tagLst>
</file>

<file path=ppt/tags/tag3.xml><?xml version="1.0" encoding="utf-8"?>
<p:tagLst xmlns:p="http://schemas.openxmlformats.org/presentationml/2006/main">
  <p:tag name="KSO_WM_UNIT_TABLE_BEAUTIFY" val="smartTable{d2248ac6-b8d1-46f6-b477-5746fa422470}"/>
</p:tagLst>
</file>

<file path=ppt/tags/tag4.xml><?xml version="1.0" encoding="utf-8"?>
<p:tagLst xmlns:p="http://schemas.openxmlformats.org/presentationml/2006/main">
  <p:tag name="ISPRING_PRESENTATION_TITLE" val="114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4000</Words>
  <Application>WPS 演示</Application>
  <PresentationFormat>自定义</PresentationFormat>
  <Paragraphs>209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Arial</vt:lpstr>
      <vt:lpstr>宋体</vt:lpstr>
      <vt:lpstr>Wingdings</vt:lpstr>
      <vt:lpstr>思源黑体 CN Normal</vt:lpstr>
      <vt:lpstr>黑体</vt:lpstr>
      <vt:lpstr>Calibri</vt:lpstr>
      <vt:lpstr>华文楷体</vt:lpstr>
      <vt:lpstr>Gungsuh</vt:lpstr>
      <vt:lpstr>Malgun Gothic</vt:lpstr>
      <vt:lpstr>Ebrima</vt:lpstr>
      <vt:lpstr>微软雅黑</vt:lpstr>
      <vt:lpstr>Impact</vt:lpstr>
      <vt:lpstr>Arial Unicode MS</vt:lpstr>
      <vt:lpstr>等线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114</dc:title>
  <dc:creator>优品PPT</dc:creator>
  <cp:lastModifiedBy>V律心律行V</cp:lastModifiedBy>
  <cp:revision>317</cp:revision>
  <dcterms:created xsi:type="dcterms:W3CDTF">2017-08-18T03:02:00Z</dcterms:created>
  <dcterms:modified xsi:type="dcterms:W3CDTF">2021-04-21T07:28:18Z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ECA0698447DA43438FF3D48434FD6026</vt:lpwstr>
  </property>
</Properties>
</file>